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9144000"/>
  <p:notesSz cx="7010400" cy="9296400"/>
  <p:embeddedFontLs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EF56DF-7415-4BE1-AF58-9ACF6F236530}">
  <a:tblStyle styleId="{93EF56DF-7415-4BE1-AF58-9ACF6F23653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1349407-0A46-4481-BAFD-8A5D563C911A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Oswald-regular.fntdata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5" Type="http://schemas.openxmlformats.org/officeDocument/2006/relationships/font" Target="fonts/Oswald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40" y="1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79513" y="696913"/>
            <a:ext cx="4651375" cy="3487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6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40" y="8829676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:notes"/>
          <p:cNvSpPr/>
          <p:nvPr>
            <p:ph idx="2" type="sldImg"/>
          </p:nvPr>
        </p:nvSpPr>
        <p:spPr>
          <a:xfrm>
            <a:off x="1179513" y="696913"/>
            <a:ext cx="4651375" cy="3487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d8ab6fb8f_1_0:notes"/>
          <p:cNvSpPr/>
          <p:nvPr>
            <p:ph idx="2" type="sldImg"/>
          </p:nvPr>
        </p:nvSpPr>
        <p:spPr>
          <a:xfrm>
            <a:off x="1179513" y="696913"/>
            <a:ext cx="4651500" cy="348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cd8ab6fb8f_1_0:notes"/>
          <p:cNvSpPr txBox="1"/>
          <p:nvPr>
            <p:ph idx="1" type="body"/>
          </p:nvPr>
        </p:nvSpPr>
        <p:spPr>
          <a:xfrm>
            <a:off x="701676" y="4416426"/>
            <a:ext cx="5607000" cy="41832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cd8ab6fb8f_1_0:notes"/>
          <p:cNvSpPr txBox="1"/>
          <p:nvPr>
            <p:ph idx="12" type="sldNum"/>
          </p:nvPr>
        </p:nvSpPr>
        <p:spPr>
          <a:xfrm>
            <a:off x="3970340" y="8829676"/>
            <a:ext cx="3038400" cy="4650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/>
          <p:nvPr>
            <p:ph idx="2" type="sldImg"/>
          </p:nvPr>
        </p:nvSpPr>
        <p:spPr>
          <a:xfrm>
            <a:off x="1179513" y="696913"/>
            <a:ext cx="4651375" cy="3487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9" name="Google Shape;269;p16:notes"/>
          <p:cNvSpPr txBox="1"/>
          <p:nvPr>
            <p:ph idx="1" type="body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6:notes"/>
          <p:cNvSpPr txBox="1"/>
          <p:nvPr>
            <p:ph idx="12" type="sldNum"/>
          </p:nvPr>
        </p:nvSpPr>
        <p:spPr>
          <a:xfrm>
            <a:off x="3970340" y="8829676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/>
          <p:nvPr>
            <p:ph idx="1" type="body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7:notes"/>
          <p:cNvSpPr/>
          <p:nvPr>
            <p:ph idx="2" type="sldImg"/>
          </p:nvPr>
        </p:nvSpPr>
        <p:spPr>
          <a:xfrm>
            <a:off x="1179513" y="696913"/>
            <a:ext cx="4651375" cy="3487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1179513" y="696913"/>
            <a:ext cx="4651375" cy="3487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18:notes"/>
          <p:cNvSpPr txBox="1"/>
          <p:nvPr>
            <p:ph idx="1" type="body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8:notes"/>
          <p:cNvSpPr txBox="1"/>
          <p:nvPr>
            <p:ph idx="12" type="sldNum"/>
          </p:nvPr>
        </p:nvSpPr>
        <p:spPr>
          <a:xfrm>
            <a:off x="3970340" y="8829676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/>
          <p:nvPr>
            <p:ph idx="1" type="body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9:notes"/>
          <p:cNvSpPr/>
          <p:nvPr>
            <p:ph idx="2" type="sldImg"/>
          </p:nvPr>
        </p:nvSpPr>
        <p:spPr>
          <a:xfrm>
            <a:off x="1179513" y="696913"/>
            <a:ext cx="4651375" cy="3487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/>
          <p:nvPr>
            <p:ph idx="1" type="body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:notes"/>
          <p:cNvSpPr/>
          <p:nvPr>
            <p:ph idx="2" type="sldImg"/>
          </p:nvPr>
        </p:nvSpPr>
        <p:spPr>
          <a:xfrm>
            <a:off x="1179513" y="696913"/>
            <a:ext cx="4651375" cy="3487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:notes"/>
          <p:cNvSpPr txBox="1"/>
          <p:nvPr>
            <p:ph idx="1" type="body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1:notes"/>
          <p:cNvSpPr/>
          <p:nvPr>
            <p:ph idx="2" type="sldImg"/>
          </p:nvPr>
        </p:nvSpPr>
        <p:spPr>
          <a:xfrm>
            <a:off x="1179513" y="696913"/>
            <a:ext cx="4651375" cy="3487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/>
          <p:nvPr>
            <p:ph idx="1" type="body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:notes"/>
          <p:cNvSpPr/>
          <p:nvPr>
            <p:ph idx="2" type="sldImg"/>
          </p:nvPr>
        </p:nvSpPr>
        <p:spPr>
          <a:xfrm>
            <a:off x="1179513" y="696913"/>
            <a:ext cx="4651375" cy="3487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/>
          <p:nvPr>
            <p:ph idx="2" type="sldImg"/>
          </p:nvPr>
        </p:nvSpPr>
        <p:spPr>
          <a:xfrm>
            <a:off x="1179513" y="696913"/>
            <a:ext cx="4651375" cy="3487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de8346ce6_0_0:notes"/>
          <p:cNvSpPr txBox="1"/>
          <p:nvPr>
            <p:ph idx="1" type="body"/>
          </p:nvPr>
        </p:nvSpPr>
        <p:spPr>
          <a:xfrm>
            <a:off x="701676" y="4416426"/>
            <a:ext cx="5607000" cy="41832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cde8346ce6_0_0:notes"/>
          <p:cNvSpPr/>
          <p:nvPr>
            <p:ph idx="2" type="sldImg"/>
          </p:nvPr>
        </p:nvSpPr>
        <p:spPr>
          <a:xfrm>
            <a:off x="1179513" y="696913"/>
            <a:ext cx="4651500" cy="348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1179513" y="696913"/>
            <a:ext cx="4651375" cy="3487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79513" y="696913"/>
            <a:ext cx="4651375" cy="3487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1179513" y="696913"/>
            <a:ext cx="4651375" cy="3487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4195b5a52_1_0:notes"/>
          <p:cNvSpPr txBox="1"/>
          <p:nvPr>
            <p:ph idx="1" type="body"/>
          </p:nvPr>
        </p:nvSpPr>
        <p:spPr>
          <a:xfrm>
            <a:off x="701676" y="4416426"/>
            <a:ext cx="5607000" cy="4183200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d4195b5a52_1_0:notes"/>
          <p:cNvSpPr/>
          <p:nvPr>
            <p:ph idx="2" type="sldImg"/>
          </p:nvPr>
        </p:nvSpPr>
        <p:spPr>
          <a:xfrm>
            <a:off x="1179513" y="696913"/>
            <a:ext cx="4651500" cy="3487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:notes"/>
          <p:cNvSpPr txBox="1"/>
          <p:nvPr>
            <p:ph idx="1" type="body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4:notes"/>
          <p:cNvSpPr/>
          <p:nvPr>
            <p:ph idx="2" type="sldImg"/>
          </p:nvPr>
        </p:nvSpPr>
        <p:spPr>
          <a:xfrm>
            <a:off x="1179513" y="696913"/>
            <a:ext cx="4651375" cy="3487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24600"/>
            <a:ext cx="2895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3124200" y="6324600"/>
            <a:ext cx="2895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09" name="Google Shape;109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28" name="Google Shape;128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29" name="Google Shape;129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30" name="Google Shape;130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31" name="Google Shape;131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46" name="Google Shape;146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47" name="Google Shape;147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54" name="Google Shape;154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0.jpg"/><Relationship Id="rId5" Type="http://schemas.openxmlformats.org/officeDocument/2006/relationships/image" Target="../media/image18.jpg"/><Relationship Id="rId6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0.jpg"/><Relationship Id="rId5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0.jpg"/><Relationship Id="rId5" Type="http://schemas.openxmlformats.org/officeDocument/2006/relationships/image" Target="../media/image2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0.jpg"/><Relationship Id="rId5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0.jpg"/><Relationship Id="rId5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3.jpg"/><Relationship Id="rId7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4458" y="0"/>
            <a:ext cx="9453797" cy="709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90025" y="-56600"/>
            <a:ext cx="12443551" cy="71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83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2050" y="1653075"/>
            <a:ext cx="6939899" cy="52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8"/>
          <p:cNvSpPr/>
          <p:nvPr/>
        </p:nvSpPr>
        <p:spPr>
          <a:xfrm>
            <a:off x="7065200" y="6081725"/>
            <a:ext cx="729600" cy="18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8"/>
          <p:cNvSpPr txBox="1"/>
          <p:nvPr/>
        </p:nvSpPr>
        <p:spPr>
          <a:xfrm>
            <a:off x="7153050" y="5991875"/>
            <a:ext cx="81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Oswald"/>
                <a:ea typeface="Oswald"/>
                <a:cs typeface="Oswald"/>
                <a:sym typeface="Oswald"/>
              </a:rPr>
              <a:t>0.00%</a:t>
            </a:r>
            <a:endParaRPr b="1" sz="1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9"/>
          <p:cNvSpPr txBox="1"/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62672"/>
                </a:solidFill>
              </a:rPr>
              <a:t>Vehicle Proposition: $303,791</a:t>
            </a:r>
            <a:endParaRPr/>
          </a:p>
        </p:txBody>
      </p:sp>
      <p:sp>
        <p:nvSpPr>
          <p:cNvPr id="275" name="Google Shape;275;p39"/>
          <p:cNvSpPr txBox="1"/>
          <p:nvPr>
            <p:ph idx="1" type="body"/>
          </p:nvPr>
        </p:nvSpPr>
        <p:spPr>
          <a:xfrm>
            <a:off x="457200" y="2636837"/>
            <a:ext cx="4876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/>
              <a:t>Current transportation aid ratio – 90%</a:t>
            </a:r>
            <a:endParaRPr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/>
              <a:t>Two 65 Passenger Buses</a:t>
            </a:r>
            <a:endParaRPr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/>
              <a:t>One 30 Passenger Bus</a:t>
            </a:r>
            <a:endParaRPr/>
          </a:p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/>
          </a:p>
        </p:txBody>
      </p:sp>
      <p:pic>
        <p:nvPicPr>
          <p:cNvPr id="276" name="Google Shape;27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4000" y="3212250"/>
            <a:ext cx="3634452" cy="30169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0"/>
          <p:cNvSpPr txBox="1"/>
          <p:nvPr>
            <p:ph type="title"/>
          </p:nvPr>
        </p:nvSpPr>
        <p:spPr>
          <a:xfrm>
            <a:off x="190500" y="1103075"/>
            <a:ext cx="8763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</a:rPr>
              <a:t>Property Tax Report Card Comparison</a:t>
            </a:r>
            <a:endParaRPr/>
          </a:p>
        </p:txBody>
      </p:sp>
      <p:graphicFrame>
        <p:nvGraphicFramePr>
          <p:cNvPr id="284" name="Google Shape;284;p40"/>
          <p:cNvGraphicFramePr/>
          <p:nvPr/>
        </p:nvGraphicFramePr>
        <p:xfrm>
          <a:off x="1021311" y="2018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{A1349407-0A46-4481-BAFD-8A5D563C911A}</a:tableStyleId>
              </a:tblPr>
              <a:tblGrid>
                <a:gridCol w="1775350"/>
                <a:gridCol w="1315075"/>
                <a:gridCol w="1315075"/>
                <a:gridCol w="2695875"/>
              </a:tblGrid>
              <a:tr h="156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T="39450" marB="39450" marR="78900" marL="789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</a:rPr>
                        <a:t> 201</a:t>
                      </a:r>
                      <a:r>
                        <a:rPr lang="en-US" sz="1600"/>
                        <a:t>8</a:t>
                      </a:r>
                      <a:r>
                        <a:rPr lang="en-US" sz="1600">
                          <a:solidFill>
                            <a:schemeClr val="lt1"/>
                          </a:solidFill>
                        </a:rPr>
                        <a:t>-201</a:t>
                      </a:r>
                      <a:r>
                        <a:rPr lang="en-US" sz="1600"/>
                        <a:t>9</a:t>
                      </a:r>
                      <a:endParaRPr/>
                    </a:p>
                  </a:txBody>
                  <a:tcPr marT="39450" marB="39450" marR="78900" marL="789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</a:rPr>
                        <a:t> 201</a:t>
                      </a:r>
                      <a:r>
                        <a:rPr lang="en-US" sz="1600"/>
                        <a:t>9</a:t>
                      </a:r>
                      <a:r>
                        <a:rPr lang="en-US" sz="1600">
                          <a:solidFill>
                            <a:schemeClr val="lt1"/>
                          </a:solidFill>
                        </a:rPr>
                        <a:t>-20</a:t>
                      </a:r>
                      <a:r>
                        <a:rPr lang="en-US" sz="1600"/>
                        <a:t>20</a:t>
                      </a:r>
                      <a:endParaRPr/>
                    </a:p>
                  </a:txBody>
                  <a:tcPr marT="39450" marB="39450" marR="78900" marL="789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</a:rPr>
                        <a:t>  20</a:t>
                      </a:r>
                      <a:r>
                        <a:rPr lang="en-US" sz="1600"/>
                        <a:t>20</a:t>
                      </a:r>
                      <a:r>
                        <a:rPr lang="en-US" sz="1600">
                          <a:solidFill>
                            <a:schemeClr val="lt1"/>
                          </a:solidFill>
                        </a:rPr>
                        <a:t>-202</a:t>
                      </a:r>
                      <a:r>
                        <a:rPr lang="en-US" sz="1600"/>
                        <a:t>1</a:t>
                      </a:r>
                      <a:r>
                        <a:rPr lang="en-US" sz="1600">
                          <a:solidFill>
                            <a:schemeClr val="lt1"/>
                          </a:solidFill>
                        </a:rPr>
                        <a:t>       202</a:t>
                      </a:r>
                      <a:r>
                        <a:rPr lang="en-US" sz="1600"/>
                        <a:t>1</a:t>
                      </a:r>
                      <a:r>
                        <a:rPr lang="en-US" sz="1600">
                          <a:solidFill>
                            <a:schemeClr val="lt1"/>
                          </a:solidFill>
                        </a:rPr>
                        <a:t>-202</a:t>
                      </a:r>
                      <a:r>
                        <a:rPr lang="en-US" sz="1600"/>
                        <a:t>2</a:t>
                      </a:r>
                      <a:endParaRPr/>
                    </a:p>
                  </a:txBody>
                  <a:tcPr marT="39450" marB="39450" marR="78900" marL="78900">
                    <a:solidFill>
                      <a:schemeClr val="accent2"/>
                    </a:solidFill>
                  </a:tcPr>
                </a:tc>
              </a:tr>
              <a:tr h="542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accent2"/>
                          </a:solidFill>
                        </a:rPr>
                        <a:t>Total Proposed Spending</a:t>
                      </a:r>
                      <a:endParaRPr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accent2"/>
                          </a:solidFill>
                        </a:rPr>
                        <a:t>$21,360,267</a:t>
                      </a:r>
                      <a:endParaRPr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accent2"/>
                          </a:solidFill>
                        </a:rPr>
                        <a:t>$21,842,479</a:t>
                      </a:r>
                      <a:endParaRPr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accent2"/>
                          </a:solidFill>
                        </a:rPr>
                        <a:t>$20,893,690   $22,459,281</a:t>
                      </a:r>
                      <a:endParaRPr/>
                    </a:p>
                  </a:txBody>
                  <a:tcPr marT="39450" marB="39450" marR="78900" marL="78900" anchor="ctr"/>
                </a:tc>
              </a:tr>
              <a:tr h="542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Total Proposed Tax Levy</a:t>
                      </a:r>
                      <a:endParaRPr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$5,939,206</a:t>
                      </a:r>
                      <a:endParaRPr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$6,087,686</a:t>
                      </a:r>
                      <a:endParaRPr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$6,203,352      $6,203,352 </a:t>
                      </a:r>
                      <a:endParaRPr/>
                    </a:p>
                  </a:txBody>
                  <a:tcPr marT="39450" marB="39450" marR="78900" marL="78900" anchor="ctr"/>
                </a:tc>
              </a:tr>
              <a:tr h="542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Permissible Exclusions</a:t>
                      </a:r>
                      <a:endParaRPr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  $244,266</a:t>
                      </a:r>
                      <a:endParaRPr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 </a:t>
                      </a:r>
                      <a:r>
                        <a:rPr b="1" lang="en-US" sz="1600"/>
                        <a:t> </a:t>
                      </a:r>
                      <a:r>
                        <a:rPr b="1" lang="en-US" sz="1600"/>
                        <a:t>$348,199</a:t>
                      </a:r>
                      <a:endParaRPr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  $496,606        $400,587</a:t>
                      </a:r>
                      <a:endParaRPr/>
                    </a:p>
                  </a:txBody>
                  <a:tcPr marT="39450" marB="39450" marR="78900" marL="78900" anchor="ctr"/>
                </a:tc>
              </a:tr>
              <a:tr h="776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School</a:t>
                      </a:r>
                      <a:r>
                        <a:rPr b="1" lang="en-US" sz="1600"/>
                        <a:t> Tax </a:t>
                      </a:r>
                      <a:r>
                        <a:rPr b="1" lang="en-US" sz="1600"/>
                        <a:t>Levy Limit Less</a:t>
                      </a:r>
                      <a:r>
                        <a:rPr b="1" lang="en-US" sz="1600"/>
                        <a:t> Exclusions</a:t>
                      </a:r>
                      <a:endParaRPr b="1" sz="1600"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$5,694,940</a:t>
                      </a:r>
                      <a:endParaRPr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$5,845,793</a:t>
                      </a:r>
                      <a:endParaRPr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$5,802,201      $5,731,334</a:t>
                      </a:r>
                      <a:endParaRPr/>
                    </a:p>
                  </a:txBody>
                  <a:tcPr marT="39450" marB="39450" marR="78900" marL="78900" anchor="ctr"/>
                </a:tc>
              </a:tr>
              <a:tr h="542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Proposed Levy Less</a:t>
                      </a:r>
                      <a:r>
                        <a:rPr b="1" lang="en-US" sz="1600"/>
                        <a:t> Exclusions</a:t>
                      </a:r>
                      <a:endParaRPr b="1" sz="1600"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$5,644,940</a:t>
                      </a:r>
                      <a:endParaRPr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$5,664,487</a:t>
                      </a:r>
                      <a:endParaRPr/>
                    </a:p>
                  </a:txBody>
                  <a:tcPr marT="39450" marB="39450" marR="78900" marL="789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/>
                        <a:t>$5,631,746      $5,727,765</a:t>
                      </a:r>
                      <a:endParaRPr/>
                    </a:p>
                  </a:txBody>
                  <a:tcPr marT="39450" marB="39450" marR="78900" marL="789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2" name="Google Shape;292;p41"/>
          <p:cNvGraphicFramePr/>
          <p:nvPr/>
        </p:nvGraphicFramePr>
        <p:xfrm>
          <a:off x="228600" y="24169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{A1349407-0A46-4481-BAFD-8A5D563C911A}</a:tableStyleId>
              </a:tblPr>
              <a:tblGrid>
                <a:gridCol w="771350"/>
                <a:gridCol w="1020300"/>
                <a:gridCol w="839275"/>
                <a:gridCol w="839225"/>
                <a:gridCol w="873250"/>
                <a:gridCol w="805275"/>
                <a:gridCol w="907125"/>
                <a:gridCol w="975075"/>
                <a:gridCol w="907150"/>
              </a:tblGrid>
              <a:tr h="291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2060"/>
                          </a:solidFill>
                        </a:rPr>
                        <a:t>YEAR</a:t>
                      </a:r>
                      <a:endParaRPr/>
                    </a:p>
                  </a:txBody>
                  <a:tcPr marT="43750" marB="43750" marR="87500" marL="87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2060"/>
                          </a:solidFill>
                        </a:rPr>
                        <a:t>2014-15</a:t>
                      </a:r>
                      <a:endParaRPr/>
                    </a:p>
                  </a:txBody>
                  <a:tcPr marT="43750" marB="43750" marR="87500" marL="87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2060"/>
                          </a:solidFill>
                        </a:rPr>
                        <a:t>2015-16</a:t>
                      </a:r>
                      <a:endParaRPr/>
                    </a:p>
                  </a:txBody>
                  <a:tcPr marT="43750" marB="43750" marR="87500" marL="87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2060"/>
                          </a:solidFill>
                        </a:rPr>
                        <a:t>2016-17</a:t>
                      </a:r>
                      <a:endParaRPr/>
                    </a:p>
                  </a:txBody>
                  <a:tcPr marT="43750" marB="43750" marR="87500" marL="87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2060"/>
                          </a:solidFill>
                        </a:rPr>
                        <a:t>2017-18</a:t>
                      </a:r>
                      <a:endParaRPr/>
                    </a:p>
                  </a:txBody>
                  <a:tcPr marT="43750" marB="43750" marR="87500" marL="87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2060"/>
                          </a:solidFill>
                        </a:rPr>
                        <a:t>2018-19</a:t>
                      </a:r>
                      <a:endParaRPr/>
                    </a:p>
                  </a:txBody>
                  <a:tcPr marT="43750" marB="43750" marR="87500" marL="87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2060"/>
                          </a:solidFill>
                        </a:rPr>
                        <a:t>2019-20</a:t>
                      </a:r>
                      <a:endParaRPr/>
                    </a:p>
                  </a:txBody>
                  <a:tcPr marT="43750" marB="43750" marR="87500" marL="87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2060"/>
                          </a:solidFill>
                        </a:rPr>
                        <a:t>2020-2021</a:t>
                      </a:r>
                      <a:endParaRPr/>
                    </a:p>
                  </a:txBody>
                  <a:tcPr marT="43750" marB="43750" marR="87500" marL="87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002060"/>
                          </a:solidFill>
                        </a:rPr>
                        <a:t>2021-22</a:t>
                      </a:r>
                      <a:endParaRPr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 anchor="ctr"/>
                </a:tc>
              </a:tr>
              <a:tr h="405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</a:tr>
              <a:tr h="566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TAX LEVY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1.40%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1.56%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.37%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0</a:t>
                      </a: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%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 2</a:t>
                      </a: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.23%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2.50%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1.90%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0%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</a:tr>
              <a:tr h="405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002060"/>
                          </a:solidFill>
                        </a:rPr>
                        <a:t> </a:t>
                      </a:r>
                      <a:endParaRPr/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</a:tr>
              <a:tr h="405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</a:tr>
              <a:tr h="103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TRUE TAX PER $1000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$18.32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$18.44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$18.19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$18.14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$18.25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$18.06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$18.42</a:t>
                      </a:r>
                      <a:endParaRPr/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chemeClr val="lt1"/>
                          </a:solidFill>
                        </a:rPr>
                        <a:t>$18.42*</a:t>
                      </a:r>
                      <a:endParaRPr b="1" sz="1300">
                        <a:solidFill>
                          <a:schemeClr val="lt1"/>
                        </a:solidFill>
                      </a:endParaRPr>
                    </a:p>
                  </a:txBody>
                  <a:tcPr marT="43750" marB="43750" marR="87500" marL="87500" anchor="ctr">
                    <a:solidFill>
                      <a:srgbClr val="262672"/>
                    </a:solidFill>
                  </a:tcPr>
                </a:tc>
              </a:tr>
              <a:tr h="799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000">
                          <a:solidFill>
                            <a:srgbClr val="002060"/>
                          </a:solidFill>
                        </a:rPr>
                        <a:t>*ESTIMATE</a:t>
                      </a:r>
                      <a:endParaRPr/>
                    </a:p>
                  </a:txBody>
                  <a:tcPr marT="43750" marB="43750" marR="87500" marL="8750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002060"/>
                        </a:solidFill>
                      </a:endParaRPr>
                    </a:p>
                  </a:txBody>
                  <a:tcPr marT="43750" marB="43750" marR="87500" marL="87500"/>
                </a:tc>
              </a:tr>
            </a:tbl>
          </a:graphicData>
        </a:graphic>
      </p:graphicFrame>
      <p:sp>
        <p:nvSpPr>
          <p:cNvPr id="293" name="Google Shape;293;p41"/>
          <p:cNvSpPr txBox="1"/>
          <p:nvPr>
            <p:ph type="title"/>
          </p:nvPr>
        </p:nvSpPr>
        <p:spPr>
          <a:xfrm>
            <a:off x="457200" y="12739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HISTORICAL TAX LEVY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2"/>
          <p:cNvSpPr txBox="1"/>
          <p:nvPr>
            <p:ph type="title"/>
          </p:nvPr>
        </p:nvSpPr>
        <p:spPr>
          <a:xfrm>
            <a:off x="457200" y="13766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2"/>
                </a:solidFill>
              </a:rPr>
              <a:t>2021-2022 Budget Recap</a:t>
            </a:r>
            <a:endParaRPr/>
          </a:p>
        </p:txBody>
      </p:sp>
      <p:sp>
        <p:nvSpPr>
          <p:cNvPr id="301" name="Google Shape;301;p42"/>
          <p:cNvSpPr txBox="1"/>
          <p:nvPr>
            <p:ph idx="1" type="body"/>
          </p:nvPr>
        </p:nvSpPr>
        <p:spPr>
          <a:xfrm>
            <a:off x="457200" y="2293250"/>
            <a:ext cx="8229600" cy="4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1" lang="en-US" sz="3400"/>
              <a:t>Proposition #1: </a:t>
            </a:r>
            <a:r>
              <a:rPr lang="en-US" sz="3400"/>
              <a:t>2021-2022 </a:t>
            </a:r>
            <a:br>
              <a:rPr lang="en-US" sz="3400"/>
            </a:br>
            <a:r>
              <a:rPr lang="en-US" sz="3400"/>
              <a:t>Proposed Budget of </a:t>
            </a:r>
            <a:r>
              <a:rPr b="1" lang="en-US" sz="3400">
                <a:solidFill>
                  <a:schemeClr val="accent2"/>
                </a:solidFill>
              </a:rPr>
              <a:t>$22,459,281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sz="3400">
              <a:solidFill>
                <a:schemeClr val="accent2"/>
              </a:solidFill>
            </a:endParaRPr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Fully fund the EBALR reserve fund</a:t>
            </a:r>
            <a:endParaRPr/>
          </a:p>
          <a:p>
            <a:pPr indent="0" lvl="0" marL="3429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Capital outlay project of lighting for pathway between two school buildings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	</a:t>
            </a:r>
            <a:endParaRPr sz="34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ird&#10;&#10;Description automatically generated" id="306" name="Google Shape;30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3"/>
          <p:cNvSpPr txBox="1"/>
          <p:nvPr>
            <p:ph type="title"/>
          </p:nvPr>
        </p:nvSpPr>
        <p:spPr>
          <a:xfrm>
            <a:off x="457200" y="1414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2"/>
                </a:solidFill>
              </a:rPr>
              <a:t>2020-2021 Budget Recap</a:t>
            </a:r>
            <a:endParaRPr/>
          </a:p>
        </p:txBody>
      </p:sp>
      <p:sp>
        <p:nvSpPr>
          <p:cNvPr id="309" name="Google Shape;309;p43"/>
          <p:cNvSpPr txBox="1"/>
          <p:nvPr>
            <p:ph idx="1" type="body"/>
          </p:nvPr>
        </p:nvSpPr>
        <p:spPr>
          <a:xfrm>
            <a:off x="457200" y="2387575"/>
            <a:ext cx="8229600" cy="4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1" lang="en-US" sz="3400"/>
              <a:t>Proposition #2: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District will be purchasing the following vehicles: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	 - Two 65 passenger buses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 	 - One 30 passenger bus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	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ird&#10;&#10;Description automatically generated" id="314" name="Google Shape;31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4"/>
          <p:cNvSpPr txBox="1"/>
          <p:nvPr>
            <p:ph type="title"/>
          </p:nvPr>
        </p:nvSpPr>
        <p:spPr>
          <a:xfrm>
            <a:off x="457200" y="1529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2"/>
                </a:solidFill>
              </a:rPr>
              <a:t>Annual Budget Vote</a:t>
            </a:r>
            <a:endParaRPr/>
          </a:p>
        </p:txBody>
      </p:sp>
      <p:sp>
        <p:nvSpPr>
          <p:cNvPr id="317" name="Google Shape;317;p44"/>
          <p:cNvSpPr txBox="1"/>
          <p:nvPr>
            <p:ph idx="1" type="body"/>
          </p:nvPr>
        </p:nvSpPr>
        <p:spPr>
          <a:xfrm>
            <a:off x="457200" y="2737325"/>
            <a:ext cx="8229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/>
              <a:t>May 18</a:t>
            </a:r>
            <a:r>
              <a:rPr b="1" lang="en-US" sz="4000"/>
              <a:t>, 2021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All voting can be done in-person at Cato-Meridian Elementary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Absentee ballots can be obtained from the District Clerk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US" sz="2000"/>
              <a:t>All absentee ballots are due in the District Office no later than 4:00 pm on May 18th, 2021 via the United States Postal Service</a:t>
            </a:r>
            <a:endParaRPr/>
          </a:p>
          <a:p>
            <a:pPr indent="-2159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/>
          </a:p>
        </p:txBody>
      </p:sp>
      <p:sp>
        <p:nvSpPr>
          <p:cNvPr id="318" name="Google Shape;318;p44"/>
          <p:cNvSpPr txBox="1"/>
          <p:nvPr/>
        </p:nvSpPr>
        <p:spPr>
          <a:xfrm>
            <a:off x="381000" y="4876800"/>
            <a:ext cx="83058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accent2"/>
              </a:solidFill>
              <a:latin typeface="Algerian"/>
              <a:ea typeface="Algerian"/>
              <a:cs typeface="Algerian"/>
              <a:sym typeface="Algeri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PLEASE VOTE!! </a:t>
            </a:r>
            <a:endParaRPr b="1" i="0" sz="5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ird&#10;&#10;Description automatically generated" id="190" name="Google Shape;190;p3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094033" cy="68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0"/>
          <p:cNvSpPr txBox="1"/>
          <p:nvPr/>
        </p:nvSpPr>
        <p:spPr>
          <a:xfrm>
            <a:off x="457200" y="13505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Timeline of CM Budget News</a:t>
            </a:r>
            <a:endParaRPr/>
          </a:p>
        </p:txBody>
      </p:sp>
      <p:sp>
        <p:nvSpPr>
          <p:cNvPr id="193" name="Google Shape;193;p30"/>
          <p:cNvSpPr txBox="1"/>
          <p:nvPr/>
        </p:nvSpPr>
        <p:spPr>
          <a:xfrm>
            <a:off x="762000" y="2209800"/>
            <a:ext cx="8229600" cy="4906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January 202</a:t>
            </a:r>
            <a:r>
              <a:rPr lang="en-US" sz="2200">
                <a:solidFill>
                  <a:schemeClr val="dk1"/>
                </a:solidFill>
              </a:rPr>
              <a:t>1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Governor Cuomo proposed a 28.5 billion spending plan for education (CM was g</a:t>
            </a:r>
            <a:r>
              <a:rPr lang="en-US" sz="2200">
                <a:solidFill>
                  <a:schemeClr val="dk1"/>
                </a:solidFill>
              </a:rPr>
              <a:t>etting a 0% </a:t>
            </a: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in state aid)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700">
                <a:solidFill>
                  <a:schemeClr val="dk1"/>
                </a:solidFill>
              </a:rPr>
              <a:t>“</a:t>
            </a:r>
            <a:r>
              <a:rPr lang="en-US" sz="2050">
                <a:solidFill>
                  <a:srgbClr val="393939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Cuomo’s proposal still cuts the state’s contribution to schools by more than $600 million”  Source:  Chalkbeat: January 19th, 2021</a:t>
            </a:r>
            <a:endParaRPr sz="2700">
              <a:solidFill>
                <a:schemeClr val="dk1"/>
              </a:solidFill>
            </a:endParaRPr>
          </a:p>
          <a:p>
            <a:pPr indent="-412750" lvl="0" marL="3429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en-US" sz="2250">
                <a:solidFill>
                  <a:schemeClr val="dk1"/>
                </a:solidFill>
              </a:rPr>
              <a:t>April 2021:  Additional $29.5 billion in aid to NYS schools</a:t>
            </a:r>
            <a:endParaRPr sz="2250">
              <a:solidFill>
                <a:schemeClr val="dk1"/>
              </a:solidFill>
            </a:endParaRPr>
          </a:p>
          <a:p>
            <a:pPr indent="-358775" lvl="0" marL="3429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</a:pPr>
            <a:r>
              <a:rPr lang="en-US" sz="2250">
                <a:solidFill>
                  <a:schemeClr val="dk1"/>
                </a:solidFill>
              </a:rPr>
              <a:t>Cato-Meridian CSD is expecting an increase of $788,079. in NYS State Aid</a:t>
            </a:r>
            <a:endParaRPr sz="225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05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5050" y="0"/>
            <a:ext cx="91690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1"/>
          <p:cNvSpPr txBox="1"/>
          <p:nvPr/>
        </p:nvSpPr>
        <p:spPr>
          <a:xfrm>
            <a:off x="457200" y="14829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2"/>
                </a:solidFill>
              </a:rPr>
              <a:t>Budget Priorities:</a:t>
            </a:r>
            <a:endParaRPr b="1" sz="4400">
              <a:solidFill>
                <a:schemeClr val="accent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Planning for the Future</a:t>
            </a:r>
            <a:endParaRPr/>
          </a:p>
        </p:txBody>
      </p:sp>
      <p:sp>
        <p:nvSpPr>
          <p:cNvPr id="202" name="Google Shape;202;p31"/>
          <p:cNvSpPr txBox="1"/>
          <p:nvPr/>
        </p:nvSpPr>
        <p:spPr>
          <a:xfrm>
            <a:off x="457200" y="262591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</a:rPr>
              <a:t>Strategic Plan Focus-Multi Year Goals</a:t>
            </a:r>
            <a:endParaRPr sz="3200">
              <a:solidFill>
                <a:schemeClr val="dk1"/>
              </a:solidFill>
            </a:endParaRPr>
          </a:p>
          <a:p>
            <a:pPr indent="0" lvl="0" marL="4572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lang="en-US" sz="3200">
                <a:solidFill>
                  <a:schemeClr val="dk1"/>
                </a:solidFill>
              </a:rPr>
              <a:t>Success for All (ELA Focus)</a:t>
            </a:r>
            <a:endParaRPr sz="3200">
              <a:solidFill>
                <a:schemeClr val="dk1"/>
              </a:solidFill>
            </a:endParaRPr>
          </a:p>
          <a:p>
            <a: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lang="en-US" sz="3200">
                <a:solidFill>
                  <a:schemeClr val="dk1"/>
                </a:solidFill>
              </a:rPr>
              <a:t>Wellness (Social-Emotional </a:t>
            </a:r>
            <a:r>
              <a:rPr lang="en-US" sz="3200">
                <a:solidFill>
                  <a:schemeClr val="dk1"/>
                </a:solidFill>
              </a:rPr>
              <a:t>Supports</a:t>
            </a:r>
            <a:r>
              <a:rPr lang="en-US" sz="3200">
                <a:solidFill>
                  <a:schemeClr val="dk1"/>
                </a:solidFill>
              </a:rPr>
              <a:t>)</a:t>
            </a:r>
            <a:endParaRPr sz="3200">
              <a:solidFill>
                <a:schemeClr val="dk1"/>
              </a:solidFill>
            </a:endParaRPr>
          </a:p>
          <a:p>
            <a: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○"/>
            </a:pPr>
            <a:r>
              <a:rPr lang="en-US" sz="3200">
                <a:solidFill>
                  <a:schemeClr val="dk1"/>
                </a:solidFill>
              </a:rPr>
              <a:t>Facilities (Building Condition Survey)</a:t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05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5050" y="0"/>
            <a:ext cx="91690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/>
        </p:nvSpPr>
        <p:spPr>
          <a:xfrm>
            <a:off x="457200" y="14829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2"/>
                </a:solidFill>
              </a:rPr>
              <a:t>Educational Programs</a:t>
            </a:r>
            <a:r>
              <a:rPr b="1" lang="en-US" sz="4400">
                <a:solidFill>
                  <a:schemeClr val="accent2"/>
                </a:solidFill>
              </a:rPr>
              <a:t>:</a:t>
            </a:r>
            <a:endParaRPr b="1" sz="4400">
              <a:solidFill>
                <a:schemeClr val="accent2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Planning for the Future</a:t>
            </a:r>
            <a:endParaRPr/>
          </a:p>
        </p:txBody>
      </p:sp>
      <p:sp>
        <p:nvSpPr>
          <p:cNvPr id="211" name="Google Shape;211;p32"/>
          <p:cNvSpPr txBox="1"/>
          <p:nvPr/>
        </p:nvSpPr>
        <p:spPr>
          <a:xfrm>
            <a:off x="457200" y="2625912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</a:rPr>
              <a:t>Library Media Specialist</a:t>
            </a:r>
            <a:endParaRPr sz="32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</a:rPr>
              <a:t>Music Teacher </a:t>
            </a:r>
            <a:endParaRPr sz="32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</a:rPr>
              <a:t>Summer Programs</a:t>
            </a:r>
            <a:endParaRPr sz="32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</a:rPr>
              <a:t>Literacy Coach</a:t>
            </a:r>
            <a:endParaRPr sz="32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</a:rPr>
              <a:t>Technology Replacement Plan</a:t>
            </a:r>
            <a:endParaRPr sz="32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</a:rPr>
              <a:t>Capital Project</a:t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ird&#10;&#10;Description automatically generated" id="216" name="Google Shape;216;p3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094033" cy="68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 txBox="1"/>
          <p:nvPr/>
        </p:nvSpPr>
        <p:spPr>
          <a:xfrm>
            <a:off x="457200" y="125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</a:rPr>
              <a:t>2021-</a:t>
            </a:r>
            <a:r>
              <a:rPr b="1" i="0" lang="en-US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b="1" lang="en-US" sz="4000">
                <a:solidFill>
                  <a:schemeClr val="accent2"/>
                </a:solidFill>
              </a:rPr>
              <a:t>2</a:t>
            </a:r>
            <a:r>
              <a:rPr b="1" i="0" lang="en-US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Other Budget Benefits</a:t>
            </a:r>
            <a:endParaRPr/>
          </a:p>
        </p:txBody>
      </p:sp>
      <p:sp>
        <p:nvSpPr>
          <p:cNvPr id="219" name="Google Shape;219;p33"/>
          <p:cNvSpPr txBox="1"/>
          <p:nvPr/>
        </p:nvSpPr>
        <p:spPr>
          <a:xfrm>
            <a:off x="685800" y="2120112"/>
            <a:ext cx="8458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</a:t>
            </a:r>
            <a:r>
              <a:rPr lang="en-US" sz="2800"/>
              <a:t>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izes remain relatively small</a:t>
            </a:r>
            <a:endParaRPr sz="2800"/>
          </a:p>
          <a:p>
            <a:pPr indent="0" lvl="0" marL="45720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/>
              <a:t>No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Tax Cap increase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solidFill>
                  <a:schemeClr val="dk1"/>
                </a:solidFill>
              </a:rPr>
              <a:t>Capital Outlay Project </a:t>
            </a:r>
            <a:endParaRPr sz="2800"/>
          </a:p>
          <a:p>
            <a: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ird&#10;&#10;Description automatically generated" id="224" name="Google Shape;224;p3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094033" cy="68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 txBox="1"/>
          <p:nvPr>
            <p:ph type="title"/>
          </p:nvPr>
        </p:nvSpPr>
        <p:spPr>
          <a:xfrm>
            <a:off x="457200" y="18353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</a:rPr>
              <a:t>Budget </a:t>
            </a:r>
            <a:br>
              <a:rPr b="1" lang="en-US" sz="5400">
                <a:solidFill>
                  <a:schemeClr val="accent2"/>
                </a:solidFill>
              </a:rPr>
            </a:br>
            <a:r>
              <a:rPr b="1" lang="en-US" sz="5400">
                <a:solidFill>
                  <a:schemeClr val="accent2"/>
                </a:solidFill>
              </a:rPr>
              <a:t>Development</a:t>
            </a:r>
            <a:endParaRPr/>
          </a:p>
        </p:txBody>
      </p:sp>
      <p:sp>
        <p:nvSpPr>
          <p:cNvPr id="227" name="Google Shape;227;p34"/>
          <p:cNvSpPr txBox="1"/>
          <p:nvPr/>
        </p:nvSpPr>
        <p:spPr>
          <a:xfrm>
            <a:off x="457200" y="2588600"/>
            <a:ext cx="8229600" cy="51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2019-2020 Approved Budget: </a:t>
            </a:r>
            <a:r>
              <a:rPr b="1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$21,842,479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2020-2021 </a:t>
            </a:r>
            <a:r>
              <a:rPr lang="en-US" sz="3200">
                <a:solidFill>
                  <a:schemeClr val="dk1"/>
                </a:solidFill>
              </a:rPr>
              <a:t>Approved 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Budget: </a:t>
            </a:r>
            <a:r>
              <a:rPr b="1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$20,893,690</a:t>
            </a:r>
            <a:endParaRPr b="1" i="0" sz="3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2021-2022 Proposed Budget: </a:t>
            </a:r>
            <a:r>
              <a:rPr b="1" lang="en-US" sz="3200">
                <a:solidFill>
                  <a:schemeClr val="accent2"/>
                </a:solidFill>
              </a:rPr>
              <a:t>$22,459,281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ird&#10;&#10;Description automatically generated" id="232" name="Google Shape;232;p3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093900" cy="68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 txBox="1"/>
          <p:nvPr/>
        </p:nvSpPr>
        <p:spPr>
          <a:xfrm>
            <a:off x="457200" y="15406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b="1" lang="en-US" sz="4000">
                <a:solidFill>
                  <a:srgbClr val="262672"/>
                </a:solidFill>
              </a:rPr>
              <a:t>1</a:t>
            </a:r>
            <a:r>
              <a:rPr b="1" i="0" lang="en-US" sz="4000" u="none" cap="none" strike="noStrike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-202</a:t>
            </a:r>
            <a:r>
              <a:rPr b="1" lang="en-US" sz="4000">
                <a:solidFill>
                  <a:srgbClr val="262672"/>
                </a:solidFill>
              </a:rPr>
              <a:t>2</a:t>
            </a:r>
            <a:r>
              <a:rPr b="1" i="0" lang="en-US" sz="4000" u="none" cap="none" strike="noStrike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 ANTICIPATED EXPENDITURE BUDGET</a:t>
            </a:r>
            <a:endParaRPr/>
          </a:p>
        </p:txBody>
      </p:sp>
      <p:graphicFrame>
        <p:nvGraphicFramePr>
          <p:cNvPr id="235" name="Google Shape;235;p35"/>
          <p:cNvGraphicFramePr/>
          <p:nvPr/>
        </p:nvGraphicFramePr>
        <p:xfrm>
          <a:off x="457200" y="27757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{93EF56DF-7415-4BE1-AF58-9ACF6F236530}</a:tableStyleId>
              </a:tblPr>
              <a:tblGrid>
                <a:gridCol w="1646250"/>
                <a:gridCol w="1646225"/>
                <a:gridCol w="1644650"/>
                <a:gridCol w="1646250"/>
                <a:gridCol w="1646225"/>
              </a:tblGrid>
              <a:tr h="64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20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-202</a:t>
                      </a: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</a:t>
                      </a: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-202</a:t>
                      </a: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 Change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 Change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 anchorCtr="1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2"/>
                    </a:solidFill>
                  </a:tcPr>
                </a:tc>
              </a:tr>
              <a:tr h="64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ADM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002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211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$2,0</a:t>
                      </a: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84,141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81,930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4.09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</a:t>
                      </a: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4,169,368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</a:t>
                      </a: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5,444,436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1,275,068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9.00%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6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CAPITAL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$4,</a:t>
                      </a: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722,111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$4,</a:t>
                      </a:r>
                      <a:r>
                        <a:rPr b="1" lang="en-US" sz="2000">
                          <a:solidFill>
                            <a:schemeClr val="dk1"/>
                          </a:solidFill>
                        </a:rPr>
                        <a:t>930,704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208,593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4.</a:t>
                      </a:r>
                      <a:r>
                        <a:rPr b="1" lang="en-US" sz="2000"/>
                        <a:t>42</a:t>
                      </a:r>
                      <a:r>
                        <a:rPr b="1" i="0" lang="en-US" sz="2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 anchorCtr="1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i="0"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B2B2"/>
                    </a:solidFill>
                  </a:tcPr>
                </a:tc>
              </a:tr>
              <a:tr h="701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Budget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</a:t>
                      </a: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0,893,690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</a:t>
                      </a: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2,459,281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1,565,591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7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7.49%</a:t>
                      </a:r>
                      <a:endParaRPr/>
                    </a:p>
                  </a:txBody>
                  <a:tcPr marT="45725" marB="45725" marR="91450" marL="91450" anchor="ctr" anchorCtr="1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7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ird&#10;&#10;Description automatically generated" id="240" name="Google Shape;240;p3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093900" cy="68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215550"/>
            <a:ext cx="6107275" cy="383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7275" y="2139387"/>
            <a:ext cx="2885031" cy="383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36"/>
          <p:cNvCxnSpPr/>
          <p:nvPr/>
        </p:nvCxnSpPr>
        <p:spPr>
          <a:xfrm>
            <a:off x="3198237" y="2139363"/>
            <a:ext cx="0" cy="383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36"/>
          <p:cNvCxnSpPr/>
          <p:nvPr/>
        </p:nvCxnSpPr>
        <p:spPr>
          <a:xfrm>
            <a:off x="6015337" y="2139363"/>
            <a:ext cx="0" cy="383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36"/>
          <p:cNvCxnSpPr/>
          <p:nvPr/>
        </p:nvCxnSpPr>
        <p:spPr>
          <a:xfrm rot="10800000">
            <a:off x="322800" y="5969475"/>
            <a:ext cx="8498400" cy="3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ird&#10;&#10;Description automatically generated" id="251" name="Google Shape;251;p3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094033" cy="68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7"/>
          <p:cNvSpPr txBox="1"/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2"/>
                </a:solidFill>
              </a:rPr>
              <a:t>2021-2022 State Aid </a:t>
            </a:r>
            <a:endParaRPr/>
          </a:p>
        </p:txBody>
      </p:sp>
      <p:sp>
        <p:nvSpPr>
          <p:cNvPr id="254" name="Google Shape;254;p37"/>
          <p:cNvSpPr txBox="1"/>
          <p:nvPr/>
        </p:nvSpPr>
        <p:spPr>
          <a:xfrm>
            <a:off x="457200" y="1295400"/>
            <a:ext cx="5486400" cy="2971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FF0000"/>
              </a:solidFill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rgbClr val="FF0000"/>
              </a:solidFill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 </a:t>
            </a:r>
            <a:r>
              <a:rPr b="1" lang="en-US" sz="2800"/>
              <a:t>788,009</a:t>
            </a: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year to year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Aid Increase</a:t>
            </a:r>
            <a:b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</a:rPr>
              <a:t>State is gradually returning Foundation Aid to District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7"/>
          <p:cNvPicPr preferRelativeResize="0"/>
          <p:nvPr/>
        </p:nvPicPr>
        <p:blipFill rotWithShape="1">
          <a:blip r:embed="rId6">
            <a:alphaModFix/>
          </a:blip>
          <a:srcRect b="0" l="5562" r="5571" t="0"/>
          <a:stretch/>
        </p:blipFill>
        <p:spPr>
          <a:xfrm>
            <a:off x="5943600" y="3199462"/>
            <a:ext cx="2745702" cy="20592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